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3" r:id="rId10"/>
    <p:sldId id="264" r:id="rId11"/>
    <p:sldId id="266" r:id="rId12"/>
    <p:sldId id="269" r:id="rId13"/>
    <p:sldId id="270" r:id="rId14"/>
    <p:sldId id="271" r:id="rId15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0" d="100"/>
          <a:sy n="70" d="100"/>
        </p:scale>
        <p:origin x="-2814" y="-102"/>
      </p:cViewPr>
      <p:guideLst>
        <p:guide orient="horz" pos="313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69233-0EE8-4127-BE5A-1EEE2D05BB7C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5C156-CA69-416C-8027-FBCED7259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44E192E-F726-4845-A6AC-0190DBA15293}" type="datetimeFigureOut">
              <a:rPr lang="en-US" smtClean="0"/>
              <a:pPr/>
              <a:t>10/9/2011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B96DC8-C8E5-4919-9A77-C09A2F9569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933056"/>
            <a:ext cx="6477000" cy="19343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Погружение в тайны дешифровки и </a:t>
            </a:r>
            <a:r>
              <a:rPr lang="ru-RU" dirty="0" err="1" smtClean="0"/>
              <a:t>криптологии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Вецпиебалга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 «без гласных»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0034" y="1600200"/>
            <a:ext cx="8266014" cy="4614882"/>
          </a:xfrm>
        </p:spPr>
        <p:txBody>
          <a:bodyPr>
            <a:normAutofit/>
          </a:bodyPr>
          <a:lstStyle/>
          <a:p>
            <a:r>
              <a:rPr lang="ru-RU" dirty="0" smtClean="0"/>
              <a:t>Египетские иероглифы:</a:t>
            </a:r>
            <a:endParaRPr lang="en-US" dirty="0" smtClean="0"/>
          </a:p>
          <a:p>
            <a:pPr lvl="0">
              <a:buNone/>
            </a:pPr>
            <a:endParaRPr lang="lv-LV" dirty="0" smtClean="0"/>
          </a:p>
          <a:p>
            <a:pPr lvl="0"/>
            <a:endParaRPr lang="lv-LV" dirty="0" smtClean="0"/>
          </a:p>
          <a:p>
            <a:pPr lvl="0">
              <a:buNone/>
            </a:pPr>
            <a:r>
              <a:rPr lang="fr-FR" dirty="0" smtClean="0"/>
              <a:t> </a:t>
            </a:r>
            <a:endParaRPr lang="lv-LV" dirty="0" smtClean="0"/>
          </a:p>
          <a:p>
            <a:pPr lvl="0"/>
            <a:r>
              <a:rPr lang="ru-RU" dirty="0" smtClean="0"/>
              <a:t>Арабский:</a:t>
            </a:r>
            <a:endParaRPr lang="lv-LV" dirty="0" smtClean="0"/>
          </a:p>
          <a:p>
            <a:pPr lvl="1"/>
            <a:r>
              <a:rPr lang="ar-SA" dirty="0" smtClean="0"/>
              <a:t>كَتَبَ</a:t>
            </a:r>
            <a:r>
              <a:rPr lang="hi-IN" dirty="0" smtClean="0"/>
              <a:t>‎ — </a:t>
            </a:r>
            <a:r>
              <a:rPr lang="en-GB" dirty="0" err="1" smtClean="0"/>
              <a:t>КаТаБа</a:t>
            </a:r>
            <a:r>
              <a:rPr lang="en-GB" dirty="0" smtClean="0"/>
              <a:t> — </a:t>
            </a:r>
            <a:r>
              <a:rPr lang="en-GB" i="1" dirty="0" err="1" smtClean="0"/>
              <a:t>он</a:t>
            </a:r>
            <a:r>
              <a:rPr lang="en-GB" i="1" dirty="0" smtClean="0"/>
              <a:t> </a:t>
            </a:r>
            <a:r>
              <a:rPr lang="en-GB" i="1" dirty="0" err="1" smtClean="0"/>
              <a:t>писал</a:t>
            </a:r>
            <a:r>
              <a:rPr lang="en-GB" dirty="0" smtClean="0"/>
              <a:t> </a:t>
            </a:r>
            <a:endParaRPr lang="ru-RU" dirty="0" smtClean="0"/>
          </a:p>
          <a:p>
            <a:pPr lvl="1"/>
            <a:r>
              <a:rPr lang="ar-SA" dirty="0" smtClean="0"/>
              <a:t>أَكْتُبُ</a:t>
            </a:r>
            <a:r>
              <a:rPr lang="hi-IN" dirty="0" smtClean="0"/>
              <a:t>‎ — </a:t>
            </a:r>
            <a:r>
              <a:rPr lang="en-GB" dirty="0" err="1" smtClean="0"/>
              <a:t>аКТуБу</a:t>
            </a:r>
            <a:r>
              <a:rPr lang="en-GB" dirty="0" smtClean="0"/>
              <a:t> — </a:t>
            </a:r>
            <a:r>
              <a:rPr lang="en-GB" i="1" dirty="0" smtClean="0"/>
              <a:t>я </a:t>
            </a:r>
            <a:r>
              <a:rPr lang="en-GB" i="1" dirty="0" err="1" smtClean="0"/>
              <a:t>пишу</a:t>
            </a:r>
            <a:r>
              <a:rPr lang="en-GB" dirty="0" smtClean="0"/>
              <a:t> </a:t>
            </a:r>
            <a:endParaRPr lang="ru-RU" dirty="0" smtClean="0"/>
          </a:p>
          <a:p>
            <a:pPr lvl="1"/>
            <a:r>
              <a:rPr lang="ar-SA" dirty="0" smtClean="0"/>
              <a:t>كِتَابٌ</a:t>
            </a:r>
            <a:r>
              <a:rPr lang="hi-IN" dirty="0" smtClean="0"/>
              <a:t>‎ — </a:t>
            </a:r>
            <a:r>
              <a:rPr lang="en-GB" dirty="0" err="1" smtClean="0"/>
              <a:t>КиТа:Бун</a:t>
            </a:r>
            <a:r>
              <a:rPr lang="en-GB" dirty="0" smtClean="0"/>
              <a:t>- </a:t>
            </a:r>
            <a:r>
              <a:rPr lang="en-GB" i="1" dirty="0" err="1" smtClean="0"/>
              <a:t>книга</a:t>
            </a:r>
            <a:endParaRPr lang="ru-RU" dirty="0" smtClean="0"/>
          </a:p>
          <a:p>
            <a:pPr lvl="1"/>
            <a:r>
              <a:rPr lang="ar-SA" dirty="0" smtClean="0"/>
              <a:t>كُتُبٌ</a:t>
            </a:r>
            <a:r>
              <a:rPr lang="hi-IN" dirty="0" smtClean="0"/>
              <a:t>‎ — </a:t>
            </a:r>
            <a:r>
              <a:rPr lang="en-GB" dirty="0" err="1" smtClean="0"/>
              <a:t>КуТуБун</a:t>
            </a:r>
            <a:r>
              <a:rPr lang="en-GB" dirty="0" smtClean="0"/>
              <a:t> — </a:t>
            </a:r>
            <a:r>
              <a:rPr lang="en-GB" i="1" dirty="0" err="1" smtClean="0"/>
              <a:t>книги</a:t>
            </a:r>
            <a:r>
              <a:rPr lang="en-GB" dirty="0" smtClean="0"/>
              <a:t> </a:t>
            </a:r>
            <a:endParaRPr lang="ru-RU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285992"/>
            <a:ext cx="3960440" cy="138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Определители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746376" cy="32795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Определитель помещался в конце слова и служил для пояснения смысла написанного и не обозначал никаких звуков или слов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355976" y="1589567"/>
            <a:ext cx="4375125" cy="45720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человек</a:t>
            </a:r>
            <a:r>
              <a:rPr lang="en-GB" sz="28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мужчина</a:t>
            </a: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sz="2800" dirty="0" err="1" smtClean="0">
                <a:latin typeface="Calibri" pitchFamily="34" charset="0"/>
                <a:cs typeface="Calibri" pitchFamily="34" charset="0"/>
              </a:rPr>
              <a:t>женщина</a:t>
            </a: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глаз, смотреть, видеть</a:t>
            </a:r>
          </a:p>
          <a:p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ночь, темнота</a:t>
            </a:r>
          </a:p>
          <a:p>
            <a:pPr>
              <a:buNone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endParaRPr lang="ru-RU" sz="28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hiero_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3936" y="1628800"/>
            <a:ext cx="769348" cy="1008112"/>
          </a:xfrm>
          <a:prstGeom prst="rect">
            <a:avLst/>
          </a:prstGeom>
        </p:spPr>
      </p:pic>
      <p:pic>
        <p:nvPicPr>
          <p:cNvPr id="5" name="Picture 4" descr="hiero_B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2132856"/>
            <a:ext cx="653757" cy="1080120"/>
          </a:xfrm>
          <a:prstGeom prst="rect">
            <a:avLst/>
          </a:prstGeom>
        </p:spPr>
      </p:pic>
      <p:pic>
        <p:nvPicPr>
          <p:cNvPr id="7" name="Picture 6" descr="hiero_D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7" y="3785250"/>
            <a:ext cx="1440160" cy="454788"/>
          </a:xfrm>
          <a:prstGeom prst="rect">
            <a:avLst/>
          </a:prstGeom>
        </p:spPr>
      </p:pic>
      <p:pic>
        <p:nvPicPr>
          <p:cNvPr id="8" name="Picture 7" descr="hiero_N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80312" y="4509120"/>
            <a:ext cx="792088" cy="912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Фотографии</a:t>
            </a:r>
            <a:endParaRPr lang="en-US" dirty="0"/>
          </a:p>
        </p:txBody>
      </p:sp>
      <p:pic>
        <p:nvPicPr>
          <p:cNvPr id="1026" name="Picture 2" descr="G:\Foto_lingvistika\IMG_006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556792"/>
            <a:ext cx="662473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Фотографии</a:t>
            </a:r>
            <a:endParaRPr lang="en-US" dirty="0"/>
          </a:p>
        </p:txBody>
      </p:sp>
      <p:pic>
        <p:nvPicPr>
          <p:cNvPr id="2050" name="Picture 2" descr="G:\Foto_lingvistika\IMG_006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34536"/>
            <a:ext cx="6696744" cy="50225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Фотографии</a:t>
            </a:r>
            <a:endParaRPr lang="en-US" dirty="0"/>
          </a:p>
        </p:txBody>
      </p:sp>
      <p:pic>
        <p:nvPicPr>
          <p:cNvPr id="4" name="Content Placeholder 3" descr="IMG_005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61994" y="1600198"/>
            <a:ext cx="6724682" cy="50435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такое расшифровка?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Можно выделить три вида:</a:t>
            </a:r>
          </a:p>
          <a:p>
            <a:r>
              <a:rPr lang="ru-RU" dirty="0" smtClean="0"/>
              <a:t>Дешифровка (расшифровать = перевести)</a:t>
            </a:r>
          </a:p>
          <a:p>
            <a:r>
              <a:rPr lang="ru-RU" dirty="0" smtClean="0"/>
              <a:t>Криптография (расшифровать = рассекретить)</a:t>
            </a:r>
          </a:p>
          <a:p>
            <a:r>
              <a:rPr lang="ru-RU" dirty="0" smtClean="0"/>
              <a:t>Стеганография (расшифровать = проявить «невидимку»)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2" descr="http://info-sec.edu.nw.ru/teach/ref/stegano.files/image0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411306"/>
            <a:ext cx="4572000" cy="313182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Стеганография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err="1"/>
              <a:t>Стеганогра́фия</a:t>
            </a:r>
            <a:r>
              <a:rPr lang="ru-RU" sz="2400" dirty="0"/>
              <a:t> (от </a:t>
            </a:r>
            <a:r>
              <a:rPr lang="ru-RU" sz="2400" dirty="0" smtClean="0"/>
              <a:t>греч.</a:t>
            </a:r>
            <a:r>
              <a:rPr lang="ru-RU" sz="2400" dirty="0"/>
              <a:t> </a:t>
            </a:r>
            <a:r>
              <a:rPr lang="ru-RU" sz="2400" dirty="0" err="1"/>
              <a:t>στεγανός </a:t>
            </a:r>
            <a:r>
              <a:rPr lang="ru-RU" sz="2400" dirty="0"/>
              <a:t>— скрытый и </a:t>
            </a:r>
            <a:r>
              <a:rPr lang="ru-RU" sz="2400" dirty="0" err="1" smtClean="0"/>
              <a:t>γράφω</a:t>
            </a:r>
            <a:r>
              <a:rPr lang="ru-RU" sz="2400" dirty="0"/>
              <a:t> — пишу, буквально «тайнопись») — это наука о скрытой передаче информации путём сохранения в тайне самого факта передачи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800" i="1" dirty="0" smtClean="0"/>
              <a:t>Задача расшифровщика</a:t>
            </a:r>
            <a:r>
              <a:rPr lang="ru-RU" sz="2800" dirty="0" smtClean="0"/>
              <a:t>: </a:t>
            </a:r>
          </a:p>
          <a:p>
            <a:pPr>
              <a:buNone/>
            </a:pPr>
            <a:r>
              <a:rPr lang="ru-RU" sz="2800" dirty="0" smtClean="0"/>
              <a:t>понять способ передачи</a:t>
            </a:r>
            <a:endParaRPr lang="ru-RU" sz="2800" i="1" dirty="0"/>
          </a:p>
          <a:p>
            <a:pPr>
              <a:buNone/>
            </a:pPr>
            <a:r>
              <a:rPr lang="ru-RU" sz="2800" i="1" dirty="0" smtClean="0"/>
              <a:t>Примеры</a:t>
            </a:r>
            <a:r>
              <a:rPr lang="ru-RU" sz="2800" dirty="0" smtClean="0"/>
              <a:t>: </a:t>
            </a:r>
          </a:p>
          <a:p>
            <a:pPr>
              <a:buNone/>
            </a:pPr>
            <a:r>
              <a:rPr lang="ru-RU" sz="2800" dirty="0" smtClean="0"/>
              <a:t>невидимые чернила, </a:t>
            </a:r>
          </a:p>
          <a:p>
            <a:pPr>
              <a:buNone/>
            </a:pPr>
            <a:r>
              <a:rPr lang="ru-RU" sz="2800" dirty="0" smtClean="0"/>
              <a:t>побрить раба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Криптография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err="1"/>
              <a:t>Криптогра́фия</a:t>
            </a:r>
            <a:r>
              <a:rPr lang="ru-RU" sz="2400" dirty="0"/>
              <a:t> (от </a:t>
            </a:r>
            <a:r>
              <a:rPr lang="ru-RU" sz="2400" dirty="0" err="1"/>
              <a:t>др.-греч</a:t>
            </a:r>
            <a:r>
              <a:rPr lang="ru-RU" sz="2400" dirty="0"/>
              <a:t>. </a:t>
            </a:r>
            <a:r>
              <a:rPr lang="ru-RU" sz="2400" dirty="0" err="1"/>
              <a:t>κρυπτός </a:t>
            </a:r>
            <a:r>
              <a:rPr lang="ru-RU" sz="2400" dirty="0"/>
              <a:t>— скрытый и </a:t>
            </a:r>
            <a:r>
              <a:rPr lang="ru-RU" sz="2400" dirty="0" err="1"/>
              <a:t>γράφω</a:t>
            </a:r>
            <a:r>
              <a:rPr lang="ru-RU" sz="2400" dirty="0"/>
              <a:t> — пишу) — наука о методах обеспечения </a:t>
            </a:r>
            <a:r>
              <a:rPr lang="ru-RU" sz="2400" dirty="0" smtClean="0"/>
              <a:t>конфиденциальности</a:t>
            </a:r>
            <a:r>
              <a:rPr lang="en-US" sz="2400" dirty="0" smtClean="0"/>
              <a:t> </a:t>
            </a:r>
            <a:r>
              <a:rPr lang="ru-RU" sz="2400" dirty="0" smtClean="0"/>
              <a:t>информации</a:t>
            </a:r>
            <a:r>
              <a:rPr lang="en-US" sz="2400" dirty="0" smtClean="0"/>
              <a:t> </a:t>
            </a:r>
            <a:r>
              <a:rPr lang="ru-RU" sz="2400" dirty="0" smtClean="0"/>
              <a:t> </a:t>
            </a:r>
            <a:r>
              <a:rPr lang="ru-RU" sz="2400" dirty="0" smtClean="0"/>
              <a:t>(</a:t>
            </a:r>
            <a:r>
              <a:rPr lang="ru-RU" sz="2400" dirty="0"/>
              <a:t>невозможности прочтения информации посторонним) 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800" i="1" dirty="0" smtClean="0"/>
              <a:t>Задача расшифровщика</a:t>
            </a:r>
            <a:r>
              <a:rPr lang="ru-RU" sz="2800" dirty="0" smtClean="0"/>
              <a:t>: подобрать ключ</a:t>
            </a:r>
          </a:p>
          <a:p>
            <a:pPr>
              <a:buNone/>
            </a:pPr>
            <a:endParaRPr lang="ru-RU" sz="2800" dirty="0" smtClean="0"/>
          </a:p>
          <a:p>
            <a:r>
              <a:rPr lang="ru-RU" sz="2800" dirty="0" smtClean="0"/>
              <a:t>Шифры подстановки</a:t>
            </a:r>
          </a:p>
          <a:p>
            <a:r>
              <a:rPr lang="ru-RU" sz="2800" dirty="0" smtClean="0"/>
              <a:t>Шифры перестановки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Криптография: шифры подстановки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Шифр Цезаря</a:t>
            </a:r>
          </a:p>
          <a:p>
            <a:r>
              <a:rPr lang="ru-RU" sz="2800" dirty="0" smtClean="0"/>
              <a:t>Квадрат </a:t>
            </a:r>
            <a:r>
              <a:rPr lang="ru-RU" sz="2800" dirty="0" err="1"/>
              <a:t>П</a:t>
            </a:r>
            <a:r>
              <a:rPr lang="ru-RU" sz="2800" dirty="0" err="1" smtClean="0"/>
              <a:t>олибия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Picture 3" descr="20100304113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356992"/>
            <a:ext cx="5827294" cy="2448272"/>
          </a:xfrm>
          <a:prstGeom prst="rect">
            <a:avLst/>
          </a:prstGeom>
        </p:spPr>
      </p:pic>
      <p:pic>
        <p:nvPicPr>
          <p:cNvPr id="142338" name="Picture 2" descr="http://volvo71.narod.ru/faq_folder/polibiu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060848"/>
            <a:ext cx="2046337" cy="24218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Криптография: шифры перестановки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Скитала</a:t>
            </a:r>
            <a:r>
              <a:rPr lang="ru-RU" dirty="0" smtClean="0"/>
              <a:t> (Древняя Спарта)</a:t>
            </a:r>
          </a:p>
          <a:p>
            <a:r>
              <a:rPr lang="ru-RU" dirty="0" smtClean="0"/>
              <a:t>Патрон </a:t>
            </a:r>
            <a:r>
              <a:rPr lang="ru-RU" dirty="0" err="1" smtClean="0"/>
              <a:t>Флейснера</a:t>
            </a:r>
            <a:endParaRPr lang="en-US" dirty="0"/>
          </a:p>
        </p:txBody>
      </p:sp>
      <p:pic>
        <p:nvPicPr>
          <p:cNvPr id="159746" name="Picture 2" descr="http://konan.3dn.ru/forum1/Kriptologiy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96952"/>
            <a:ext cx="4896544" cy="2800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Дешифровка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/>
              <a:t>Дешифровка</a:t>
            </a:r>
            <a:r>
              <a:rPr lang="ru-RU" sz="2400" dirty="0"/>
              <a:t> — анализ документа, написанного на неизвестном языке и/или неизвестной системой </a:t>
            </a:r>
            <a:r>
              <a:rPr lang="ru-RU" sz="2400" dirty="0" smtClean="0"/>
              <a:t>письма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800" i="1" dirty="0" smtClean="0"/>
              <a:t>Задача расшифровщика</a:t>
            </a:r>
            <a:r>
              <a:rPr lang="ru-RU" sz="2800" dirty="0" smtClean="0"/>
              <a:t>: анализируя исторический документ, перевести его.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Дешифровка египетских иероглифов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200" dirty="0" err="1" smtClean="0"/>
              <a:t>Розеттский</a:t>
            </a:r>
            <a:r>
              <a:rPr lang="ru-RU" sz="2200" dirty="0" smtClean="0"/>
              <a:t> камень                       Жан-Франсуа Шампольон</a:t>
            </a:r>
            <a:endParaRPr lang="en-US" sz="2200" dirty="0"/>
          </a:p>
        </p:txBody>
      </p:sp>
      <p:pic>
        <p:nvPicPr>
          <p:cNvPr id="140290" name="Picture 2" descr="http://ru-egypt.com/content/images/125251033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79712"/>
            <a:ext cx="3658716" cy="4878288"/>
          </a:xfrm>
          <a:prstGeom prst="rect">
            <a:avLst/>
          </a:prstGeom>
          <a:noFill/>
        </p:spPr>
      </p:pic>
      <p:pic>
        <p:nvPicPr>
          <p:cNvPr id="140292" name="Picture 4" descr="http://artinvestment.ru/content/download/news/20091016_jean_francois_champoll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034564"/>
            <a:ext cx="3811015" cy="46176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Картуши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Известно:</a:t>
            </a:r>
            <a:endParaRPr lang="en-US" dirty="0"/>
          </a:p>
        </p:txBody>
      </p:sp>
      <p:pic>
        <p:nvPicPr>
          <p:cNvPr id="139266" name="Picture 2" descr="http://www.touregypt.net/images/touregypt/tuthcart.jpg"/>
          <p:cNvPicPr>
            <a:picLocks noChangeAspect="1" noChangeArrowheads="1"/>
          </p:cNvPicPr>
          <p:nvPr/>
        </p:nvPicPr>
        <p:blipFill>
          <a:blip r:embed="rId2" cstate="print"/>
          <a:srcRect l="22727" b="48263"/>
          <a:stretch>
            <a:fillRect/>
          </a:stretch>
        </p:blipFill>
        <p:spPr bwMode="auto">
          <a:xfrm>
            <a:off x="251520" y="1772816"/>
            <a:ext cx="4392488" cy="2411562"/>
          </a:xfrm>
          <a:prstGeom prst="rect">
            <a:avLst/>
          </a:prstGeom>
          <a:noFill/>
        </p:spPr>
      </p:pic>
      <p:pic>
        <p:nvPicPr>
          <p:cNvPr id="139268" name="Picture 4" descr="http://www.bbc.co.uk/history/ancient/egyptians/images/decipher_ram_cartouch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132856"/>
            <a:ext cx="4352475" cy="1728192"/>
          </a:xfrm>
          <a:prstGeom prst="rect">
            <a:avLst/>
          </a:prstGeom>
          <a:noFill/>
        </p:spPr>
      </p:pic>
      <p:pic>
        <p:nvPicPr>
          <p:cNvPr id="139270" name="Picture 6" descr="http://www.ruthenia.ru/img/panova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013176"/>
            <a:ext cx="7415024" cy="1636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3128</TotalTime>
  <Words>120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Median</vt:lpstr>
      <vt:lpstr>Погружение в тайны дешифровки и криптологии</vt:lpstr>
      <vt:lpstr>Что такое расшифровка?</vt:lpstr>
      <vt:lpstr>Стеганография</vt:lpstr>
      <vt:lpstr>Криптография</vt:lpstr>
      <vt:lpstr>Криптография: шифры подстановки</vt:lpstr>
      <vt:lpstr>Криптография: шифры перестановки</vt:lpstr>
      <vt:lpstr>Дешифровка</vt:lpstr>
      <vt:lpstr>Дешифровка египетских иероглифов</vt:lpstr>
      <vt:lpstr>Картуши</vt:lpstr>
      <vt:lpstr>Язык «без гласных»</vt:lpstr>
      <vt:lpstr>Определители</vt:lpstr>
      <vt:lpstr>Фотографии</vt:lpstr>
      <vt:lpstr>Фотографии</vt:lpstr>
      <vt:lpstr>Фотографии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Погружение в тайны дешифровки и криптологии</dc:title>
  <dc:creator>Other</dc:creator>
  <cp:lastModifiedBy>FS2</cp:lastModifiedBy>
  <cp:revision>103</cp:revision>
  <dcterms:created xsi:type="dcterms:W3CDTF">2011-09-18T12:31:18Z</dcterms:created>
  <dcterms:modified xsi:type="dcterms:W3CDTF">2011-10-09T14:07:53Z</dcterms:modified>
</cp:coreProperties>
</file>